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88" r:id="rId5"/>
    <p:sldId id="289" r:id="rId6"/>
    <p:sldId id="290" r:id="rId7"/>
    <p:sldId id="298" r:id="rId8"/>
    <p:sldId id="299" r:id="rId9"/>
    <p:sldId id="301" r:id="rId10"/>
    <p:sldId id="300" r:id="rId11"/>
    <p:sldId id="291" r:id="rId12"/>
    <p:sldId id="292" r:id="rId13"/>
    <p:sldId id="293" r:id="rId14"/>
    <p:sldId id="296" r:id="rId15"/>
    <p:sldId id="29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5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3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4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4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8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3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8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09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1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DCDF4-5902-4A63-9469-2C1479A3BB5C}" type="datetimeFigureOut">
              <a:rPr lang="ru-RU" smtClean="0"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1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9937" t="8007" r="29414" b="24661"/>
          <a:stretch/>
        </p:blipFill>
        <p:spPr>
          <a:xfrm>
            <a:off x="2769248" y="71372"/>
            <a:ext cx="7195846" cy="67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0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17037" y="365125"/>
            <a:ext cx="10328987" cy="5531822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6000" b="1" u="sng" dirty="0">
                <a:latin typeface="Arial" panose="020B0604020202020204" pitchFamily="34" charset="0"/>
                <a:cs typeface="Arial" panose="020B0604020202020204" pitchFamily="34" charset="0"/>
              </a:rPr>
              <a:t>Лекция </a:t>
            </a:r>
            <a:r>
              <a:rPr lang="ru-RU" sz="6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6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Проектирование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улицы в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:\Users\Виктория\Desktop\загруженн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9549" y="3265715"/>
            <a:ext cx="9545137" cy="2870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682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68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Тема: "Проектирование плана трассы автомобильной дороги"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проектировании автомобильных дорог, разрабатываются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основных рабочих документа:</a:t>
            </a: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План трассы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(вид сверху) или горизонтальная проекция дороги.</a:t>
            </a: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Продольный профиль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вертикальное сечение дороги по оси трассы.</a:t>
            </a: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Поперечные профили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вертикальное сечение дороги, перпендикулярное её оси.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Положение оси автомобильной дороги на местности называется 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трассой.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лучшей ориентировки трассу делят на километры и на стометровые отрезки, называемые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пикетами.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Пикеты и километры последовательно нумеруют.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589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Выбор направления трассы автомобильной дороги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Выбор положения трассы дороги является самым ответственным этапом проектирования, поскольку оказывает значительное влияние на стоимость строительства и эксплуатации дорог, удобство и безопасность движения, степень влияния дороги на окружающую среду.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Существует два метода нанесения трассы автомобильной дороги: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1.Метод гибкой линейки (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клотоидное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трассирование)</a:t>
            </a:r>
          </a:p>
          <a:p>
            <a:pPr marL="0" indent="0" algn="just">
              <a:buNone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2.Традиционный метод (полигонное трассирование)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20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. Метод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гибкой линейки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клотоидного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трассирования состоит в том, что на карте, сообразуясь с рельефом и ситуацией вписывают плавную линию от руки либо с помощью специальной гибкой линейки – сплайна. Затем по шаблонам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клотоидных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кривых устанавливают радиус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параметры (элементы кривых). 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  гибкой линейки  позволяет наносить наиболее оптимальные варианты трассы, обеспечивающие лучшее сочетание с окружающим ландшафтом, поэтому его применяют как основной при ручном и автоматизированном проектировании плана трассы.</a:t>
            </a:r>
          </a:p>
        </p:txBody>
      </p:sp>
    </p:spTree>
    <p:extLst>
      <p:ext uri="{BB962C8B-B14F-4D97-AF65-F5344CB8AC3E}">
        <p14:creationId xmlns:p14="http://schemas.microsoft.com/office/powerpoint/2010/main" val="3911170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5602"/>
          </a:xfrm>
        </p:spPr>
        <p:txBody>
          <a:bodyPr/>
          <a:lstStyle/>
          <a:p>
            <a:pPr algn="ctr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Традиционный метод: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1.Начальный и конечный пункты трассы соединяют прямой, которая называется воздушной линией.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2.Устанавливают контрольные точки, через которые должна пройти трасса при обходе препятствий.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3.Через контрольные точки наносят ломаный магистральный ход     (полигон).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4.Измеряют углы поворота (их измеряют между продолжением трассы и новым направлением).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5.Вписывают кривые в плане.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291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52794" y="4357694"/>
            <a:ext cx="4429156" cy="2286016"/>
          </a:xfrm>
        </p:spPr>
        <p:txBody>
          <a:bodyPr/>
          <a:lstStyle/>
          <a:p>
            <a:r>
              <a:rPr lang="ru-RU" dirty="0" smtClean="0"/>
              <a:t>НК – начало кривой</a:t>
            </a:r>
          </a:p>
          <a:p>
            <a:r>
              <a:rPr lang="ru-RU" dirty="0" smtClean="0"/>
              <a:t>КК – конец кривой</a:t>
            </a:r>
          </a:p>
          <a:p>
            <a:r>
              <a:rPr lang="en-US" dirty="0" smtClean="0"/>
              <a:t>R – </a:t>
            </a:r>
            <a:r>
              <a:rPr lang="ru-RU" dirty="0" smtClean="0"/>
              <a:t>радиус</a:t>
            </a:r>
          </a:p>
          <a:p>
            <a:r>
              <a:rPr lang="el-GR" dirty="0" smtClean="0">
                <a:latin typeface="Times New Roman"/>
                <a:cs typeface="Times New Roman"/>
              </a:rPr>
              <a:t>θ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–</a:t>
            </a:r>
            <a:r>
              <a:rPr lang="ru-RU" dirty="0" smtClean="0"/>
              <a:t> угол поворота</a:t>
            </a:r>
          </a:p>
        </p:txBody>
      </p:sp>
      <p:pic>
        <p:nvPicPr>
          <p:cNvPr id="4098" name="Picture 2" descr="C:\Users\Виктория\Desktop\план дорог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1158" y="214290"/>
            <a:ext cx="7358114" cy="4212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9225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Виктория\Desktop\круговая крив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596" y="0"/>
            <a:ext cx="7358082" cy="4523968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809720" y="4714884"/>
            <a:ext cx="7429552" cy="1928826"/>
          </a:xfrm>
        </p:spPr>
        <p:txBody>
          <a:bodyPr numCol="2"/>
          <a:lstStyle/>
          <a:p>
            <a:pPr algn="ctr">
              <a:spcBef>
                <a:spcPts val="0"/>
              </a:spcBef>
            </a:pPr>
            <a:r>
              <a:rPr lang="en-US" b="1" dirty="0" smtClean="0"/>
              <a:t>R</a:t>
            </a:r>
            <a:r>
              <a:rPr lang="en-US" dirty="0" smtClean="0"/>
              <a:t> – </a:t>
            </a:r>
            <a:r>
              <a:rPr lang="ru-RU" dirty="0" smtClean="0"/>
              <a:t>радиус</a:t>
            </a:r>
          </a:p>
          <a:p>
            <a:pPr algn="ctr">
              <a:spcBef>
                <a:spcPts val="0"/>
              </a:spcBef>
            </a:pPr>
            <a:r>
              <a:rPr lang="el-GR" b="1" dirty="0" smtClean="0">
                <a:latin typeface="Times New Roman"/>
                <a:cs typeface="Times New Roman"/>
              </a:rPr>
              <a:t>θ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–</a:t>
            </a:r>
            <a:r>
              <a:rPr lang="ru-RU" dirty="0" smtClean="0"/>
              <a:t> угол поворота</a:t>
            </a:r>
          </a:p>
          <a:p>
            <a:pPr algn="ctr">
              <a:spcBef>
                <a:spcPts val="0"/>
              </a:spcBef>
            </a:pPr>
            <a:r>
              <a:rPr lang="ru-RU" b="1" dirty="0" smtClean="0"/>
              <a:t>Т</a:t>
            </a:r>
            <a:r>
              <a:rPr lang="ru-RU" dirty="0" smtClean="0"/>
              <a:t> – тангенс</a:t>
            </a:r>
          </a:p>
          <a:p>
            <a:pPr algn="ctr">
              <a:spcBef>
                <a:spcPts val="0"/>
              </a:spcBef>
            </a:pPr>
            <a:r>
              <a:rPr lang="ru-RU" b="1" dirty="0" smtClean="0"/>
              <a:t>Б</a:t>
            </a:r>
            <a:r>
              <a:rPr lang="ru-RU" dirty="0" smtClean="0"/>
              <a:t> – биссектриса </a:t>
            </a:r>
          </a:p>
          <a:p>
            <a:pPr algn="ctr">
              <a:spcBef>
                <a:spcPts val="0"/>
              </a:spcBef>
            </a:pPr>
            <a:r>
              <a:rPr lang="ru-RU" b="1" dirty="0" smtClean="0"/>
              <a:t>К</a:t>
            </a:r>
            <a:r>
              <a:rPr lang="ru-RU" dirty="0" smtClean="0"/>
              <a:t> – кривая</a:t>
            </a:r>
          </a:p>
          <a:p>
            <a:pPr>
              <a:spcBef>
                <a:spcPts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96117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43608" y="714356"/>
            <a:ext cx="8602826" cy="5415856"/>
          </a:xfrm>
        </p:spPr>
        <p:txBody>
          <a:bodyPr/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Измерение длины трассы автомобильных дорог происходит по прямым линиям, т.е. по ломаному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тангенсальному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ходу, в следствие этого фактическая длина трассы в связи с наличием криволинейных участков будет меньше, чем измеренная. Поэтому на каждом закруглении должно вычислять величину поправки 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домера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представляющего собой разницу длин по прямым (Т) и кривой (К):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2860" y="4857760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/>
              <a:t>Д = 2Т - К</a:t>
            </a:r>
          </a:p>
        </p:txBody>
      </p:sp>
    </p:spTree>
    <p:extLst>
      <p:ext uri="{BB962C8B-B14F-4D97-AF65-F5344CB8AC3E}">
        <p14:creationId xmlns:p14="http://schemas.microsoft.com/office/powerpoint/2010/main" val="2475839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ts val="4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Связь геометрических элементов выражается по следующим формулам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0" y="2071678"/>
            <a:ext cx="3143248" cy="4114800"/>
          </a:xfrm>
        </p:spPr>
        <p:txBody>
          <a:bodyPr/>
          <a:lstStyle/>
          <a:p>
            <a:r>
              <a:rPr lang="ru-RU" dirty="0" smtClean="0"/>
              <a:t>Тангенс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Кривая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Биссектриса</a:t>
            </a:r>
          </a:p>
        </p:txBody>
      </p:sp>
      <p:pic>
        <p:nvPicPr>
          <p:cNvPr id="6146" name="Picture 2" descr="C:\Users\Виктория\Desktop\тк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1290" y="1857364"/>
            <a:ext cx="3043244" cy="4777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6064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192" y="365125"/>
            <a:ext cx="10868608" cy="178091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Трассу по возможности следует располагать: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-ближе к магистральной линии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по-возможности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сокращать протяжённость автомобильной дороги);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-огибать крупные формы рельефа, что сокращает объёмы земляных работ и придаёт автомобильной дороге гармоничную сочетаемость с элементами ландшафта;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-обходить населённые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пункты;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-ценные земли;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неблагоприятные по инженерно-геологическим условиям участки (болота,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пучинистые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грунты и т.д.)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-в районах с частыми снежными и песчаными заносами необходимо учитывать направление господствующих ветров так, чтобы обеспечить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незаносимость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дороги.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56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Grp="1" noChangeArrowheads="1"/>
          </p:cNvSpPr>
          <p:nvPr>
            <p:ph sz="half" idx="4294967295"/>
          </p:nvPr>
        </p:nvSpPr>
        <p:spPr bwMode="auto">
          <a:xfrm>
            <a:off x="1156997" y="1124002"/>
            <a:ext cx="10030408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После того, как на карту нанесён магистральный ход, для придания трассе автомобильной дороги плавности, в местах поворотов магистральной линии вписываются кривые.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Для автомобильных дорог: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    технической категории при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&gt; 3000 м 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2-5 технической категории при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&gt; 2000 м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вписываются круговые кривые.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Для автомобильных дорог: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    технической категории при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&lt; 3000 м 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2-5 технической категории при </a:t>
            </a: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&lt; 2000 м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вписываются переходные кривые с круговой вставкой.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441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1315616" y="979506"/>
            <a:ext cx="974116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42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Нормами на проектирование  автодорог установлены значения допустимых в трудных условиях наименьших радиусов кривых в плане для различных категорий дорог.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При назначении радиусов кривых необходимо стремиться к максимально возможному в условиях данного угла поворота радиусу.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Там, где условия позволяют, следует назначать радиусы равные или более 3000 м, условия движения по которым не отличаются от условий на прямых участках.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Ландшафтное проектирование –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проложение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дороги на местности, обеспечивающее плавность сопряжения между собой элементов трассы и гармоничное сочетание дороги с окружающим ландшафтом.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Ландшафт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– исторически сложившиеся в результате развития природы и деятельности человека комплекс рельефа, грунтовых пород, поверхностных и грунтовых вод, почв и растительности.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Согласно рекомендациям по ландшафтному проектированию: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-кривые в плане и продольном профиле следует совмещать, при этом кривые в плане должны быть на 100-150 метров длиннее кривых в продольном профиле;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-следует избегать сопряжений концов кривых в плане с началом кривых в продольном профиле, расстояние между ними должно быть не менее 150 метров;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5429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-радиусы смежных кривых в плане должны различаться не более чем в 1,3 раза.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08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Элементы плана автомобильных дорог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Трасса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пространственная ось автодороги, размещаемая на местности. </a:t>
            </a:r>
          </a:p>
          <a:p>
            <a:pPr algn="just"/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 трассы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проекция оси автомобильной дороги на горизонтальную плоскость.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67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Виктория\Desktop\1305324605_14.png"/>
          <p:cNvPicPr>
            <a:picLocks noChangeAspect="1" noChangeArrowheads="1"/>
          </p:cNvPicPr>
          <p:nvPr/>
        </p:nvPicPr>
        <p:blipFill>
          <a:blip r:embed="rId2" cstate="print"/>
          <a:srcRect r="18889"/>
          <a:stretch>
            <a:fillRect/>
          </a:stretch>
        </p:blipFill>
        <p:spPr bwMode="auto">
          <a:xfrm>
            <a:off x="2024034" y="1285861"/>
            <a:ext cx="5214974" cy="32978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809720" y="214290"/>
            <a:ext cx="8501122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2700000" scaled="1"/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Автомобильные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дороги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2595538" y="5857892"/>
            <a:ext cx="6400800" cy="776294"/>
          </a:xfrm>
        </p:spPr>
        <p:txBody>
          <a:bodyPr/>
          <a:lstStyle/>
          <a:p>
            <a:r>
              <a:rPr lang="ru-RU" dirty="0" smtClean="0"/>
              <a:t>Изыскание и проектирование</a:t>
            </a:r>
            <a:endParaRPr lang="ru-RU" dirty="0"/>
          </a:p>
        </p:txBody>
      </p:sp>
      <p:pic>
        <p:nvPicPr>
          <p:cNvPr id="1026" name="Picture 2" descr="C:\Users\Виктория\Desktop\ustroistvo.jpg"/>
          <p:cNvPicPr>
            <a:picLocks noChangeAspect="1" noChangeArrowheads="1"/>
          </p:cNvPicPr>
          <p:nvPr/>
        </p:nvPicPr>
        <p:blipFill>
          <a:blip r:embed="rId3" cstate="print"/>
          <a:srcRect l="13859" t="4546"/>
          <a:stretch>
            <a:fillRect/>
          </a:stretch>
        </p:blipFill>
        <p:spPr bwMode="auto">
          <a:xfrm>
            <a:off x="4238612" y="2786058"/>
            <a:ext cx="6216564" cy="300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949875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330</Words>
  <Application>Microsoft Office PowerPoint</Application>
  <PresentationFormat>Широкоэкранный</PresentationFormat>
  <Paragraphs>79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Лекция 4.   Проектирование улицы в плане  </vt:lpstr>
      <vt:lpstr>Тема: "Проектирование плана трассы автомобильной дороги" </vt:lpstr>
      <vt:lpstr>Выбор направления трассы автомобильной дороги</vt:lpstr>
      <vt:lpstr>1. Метод гибкой линейки</vt:lpstr>
      <vt:lpstr>Традиционный метод: </vt:lpstr>
      <vt:lpstr>Презентация PowerPoint</vt:lpstr>
      <vt:lpstr>Презентация PowerPoint</vt:lpstr>
      <vt:lpstr>Презентация PowerPoint</vt:lpstr>
      <vt:lpstr>Связь геометрических элементов выражается по следующим формулам:</vt:lpstr>
      <vt:lpstr>Трассу по возможности следует располагать: </vt:lpstr>
      <vt:lpstr>Презентация PowerPoint</vt:lpstr>
      <vt:lpstr>Презентация PowerPoint</vt:lpstr>
      <vt:lpstr>Элементы плана автомобильных дорог</vt:lpstr>
      <vt:lpstr>Автомобильные дороги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Анар</cp:lastModifiedBy>
  <cp:revision>24</cp:revision>
  <dcterms:created xsi:type="dcterms:W3CDTF">2024-01-19T10:11:07Z</dcterms:created>
  <dcterms:modified xsi:type="dcterms:W3CDTF">2024-02-11T08:18:33Z</dcterms:modified>
</cp:coreProperties>
</file>